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Instrument Sans Medium" panose="020B0604020202020204" charset="0"/>
      <p:regular r:id="rId13"/>
    </p:embeddedFont>
    <p:embeddedFont>
      <p:font typeface="Inter"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D5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1989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3F2BF0F-0EAD-5C85-6666-105A3AF0988E}"/>
              </a:ext>
            </a:extLst>
          </p:cNvPr>
          <p:cNvSpPr/>
          <p:nvPr/>
        </p:nvSpPr>
        <p:spPr>
          <a:xfrm>
            <a:off x="12799546" y="7708489"/>
            <a:ext cx="1741643" cy="420750"/>
          </a:xfrm>
          <a:prstGeom prst="rect">
            <a:avLst/>
          </a:prstGeom>
          <a:solidFill>
            <a:srgbClr val="EFD5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01522"/>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Unveiling Customer Behaviour: A Machine Learning Journey</a:t>
            </a:r>
            <a:endParaRPr lang="en-US" sz="4450" dirty="0"/>
          </a:p>
        </p:txBody>
      </p:sp>
      <p:sp>
        <p:nvSpPr>
          <p:cNvPr id="4" name="Text 1"/>
          <p:cNvSpPr/>
          <p:nvPr/>
        </p:nvSpPr>
        <p:spPr>
          <a:xfrm>
            <a:off x="6280190" y="4168021"/>
            <a:ext cx="7556421" cy="1814513"/>
          </a:xfrm>
          <a:prstGeom prst="rect">
            <a:avLst/>
          </a:prstGeom>
          <a:noFill/>
          <a:ln/>
        </p:spPr>
        <p:txBody>
          <a:bodyPr wrap="square" lIns="0" tIns="0" rIns="0" bIns="0" rtlCol="0" anchor="t"/>
          <a:lstStyle/>
          <a:p>
            <a:pPr marL="0" indent="0" algn="l">
              <a:lnSpc>
                <a:spcPts val="2850"/>
              </a:lnSpc>
              <a:buNone/>
            </a:pPr>
            <a:r>
              <a:rPr lang="en-US" sz="2000" dirty="0">
                <a:solidFill>
                  <a:srgbClr val="C7CDD6"/>
                </a:solidFill>
                <a:latin typeface="Inter" pitchFamily="34" charset="0"/>
                <a:ea typeface="Inter" pitchFamily="34" charset="-122"/>
                <a:cs typeface="Inter" pitchFamily="34" charset="-120"/>
              </a:rPr>
              <a:t>Welcome! Today, we're embarking on a fascinating journey into the world of machine learning, specifically focusing on how we can predict customer reservation cancellations using the K-Nearest Neighbours (KNN) algorithm. Join me as we explore the data and uncover insights that could transform hotel management.</a:t>
            </a:r>
            <a:endParaRPr lang="en-US" sz="2000" dirty="0"/>
          </a:p>
        </p:txBody>
      </p:sp>
      <p:sp>
        <p:nvSpPr>
          <p:cNvPr id="5" name="Text 2"/>
          <p:cNvSpPr/>
          <p:nvPr/>
        </p:nvSpPr>
        <p:spPr>
          <a:xfrm>
            <a:off x="6826600" y="7773727"/>
            <a:ext cx="7556421" cy="290274"/>
          </a:xfrm>
          <a:prstGeom prst="rect">
            <a:avLst/>
          </a:prstGeom>
          <a:noFill/>
          <a:ln/>
        </p:spPr>
        <p:txBody>
          <a:bodyPr wrap="none" lIns="0" tIns="0" rIns="0" bIns="0" rtlCol="0" anchor="t"/>
          <a:lstStyle/>
          <a:p>
            <a:pPr marL="0" indent="0" algn="r">
              <a:lnSpc>
                <a:spcPts val="2250"/>
              </a:lnSpc>
              <a:buNone/>
            </a:pPr>
            <a:r>
              <a:rPr lang="en-US" sz="2000" b="1" dirty="0">
                <a:latin typeface="Inter" pitchFamily="34" charset="0"/>
                <a:ea typeface="Inter" pitchFamily="34" charset="-122"/>
                <a:cs typeface="Inter" pitchFamily="34" charset="-120"/>
              </a:rPr>
              <a:t>ML_Group2</a:t>
            </a:r>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362789"/>
            <a:ext cx="6831211" cy="566976"/>
          </a:xfrm>
          <a:prstGeom prst="rect">
            <a:avLst/>
          </a:prstGeom>
          <a:noFill/>
          <a:ln/>
        </p:spPr>
        <p:txBody>
          <a:bodyPr wrap="none" lIns="0" tIns="0" rIns="0" bIns="0" rtlCol="0" anchor="t"/>
          <a:lstStyle/>
          <a:p>
            <a:pPr marL="0" indent="0" algn="l">
              <a:lnSpc>
                <a:spcPts val="4450"/>
              </a:lnSpc>
              <a:buNone/>
            </a:pPr>
            <a:r>
              <a:rPr lang="en-US" sz="3550" dirty="0">
                <a:solidFill>
                  <a:srgbClr val="EFD5FA"/>
                </a:solidFill>
                <a:latin typeface="Instrument Sans Medium" pitchFamily="34" charset="0"/>
                <a:ea typeface="Instrument Sans Medium" pitchFamily="34" charset="-122"/>
                <a:cs typeface="Instrument Sans Medium" pitchFamily="34" charset="-120"/>
              </a:rPr>
              <a:t>Key Takeaways &amp; Future Outlook</a:t>
            </a:r>
            <a:endParaRPr lang="en-US" sz="3550" dirty="0"/>
          </a:p>
        </p:txBody>
      </p:sp>
      <p:sp>
        <p:nvSpPr>
          <p:cNvPr id="3" name="Text 1"/>
          <p:cNvSpPr/>
          <p:nvPr/>
        </p:nvSpPr>
        <p:spPr>
          <a:xfrm>
            <a:off x="793790" y="218491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This internship task has been a fantastic opportunity to delve into the practical application of machine learning. Understanding the nuances of customer data empowers businesses to make smarter decisions.</a:t>
            </a:r>
            <a:endParaRPr lang="en-US" sz="1750" dirty="0"/>
          </a:p>
        </p:txBody>
      </p:sp>
      <p:sp>
        <p:nvSpPr>
          <p:cNvPr id="4" name="Shape 2"/>
          <p:cNvSpPr/>
          <p:nvPr/>
        </p:nvSpPr>
        <p:spPr>
          <a:xfrm>
            <a:off x="793790" y="3165872"/>
            <a:ext cx="510302" cy="510302"/>
          </a:xfrm>
          <a:prstGeom prst="roundRect">
            <a:avLst>
              <a:gd name="adj" fmla="val 6667"/>
            </a:avLst>
          </a:prstGeom>
          <a:solidFill>
            <a:srgbClr val="434348"/>
          </a:solidFill>
          <a:ln/>
        </p:spPr>
        <p:txBody>
          <a:bodyPr/>
          <a:lstStyle/>
          <a:p>
            <a:endParaRPr lang="en-US"/>
          </a:p>
        </p:txBody>
      </p:sp>
      <p:sp>
        <p:nvSpPr>
          <p:cNvPr id="5" name="Text 3"/>
          <p:cNvSpPr/>
          <p:nvPr/>
        </p:nvSpPr>
        <p:spPr>
          <a:xfrm>
            <a:off x="878860" y="3243739"/>
            <a:ext cx="340162" cy="425291"/>
          </a:xfrm>
          <a:prstGeom prst="rect">
            <a:avLst/>
          </a:prstGeom>
          <a:noFill/>
          <a:ln/>
        </p:spPr>
        <p:txBody>
          <a:bodyPr wrap="none" lIns="0" tIns="0" rIns="0" bIns="0" rtlCol="0" anchor="t"/>
          <a:lstStyle/>
          <a:p>
            <a:pPr marL="0" indent="0" algn="ctr">
              <a:lnSpc>
                <a:spcPts val="2650"/>
              </a:lnSpc>
              <a:buNone/>
            </a:pPr>
            <a:r>
              <a:rPr lang="en-US" dirty="0">
                <a:solidFill>
                  <a:srgbClr val="C7CDD6"/>
                </a:solidFill>
                <a:latin typeface="Instrument Sans Medium" pitchFamily="34" charset="0"/>
                <a:ea typeface="Instrument Sans Medium" pitchFamily="34" charset="-122"/>
                <a:cs typeface="Instrument Sans Medium" pitchFamily="34" charset="-120"/>
              </a:rPr>
              <a:t>1</a:t>
            </a:r>
            <a:endParaRPr lang="en-US" dirty="0"/>
          </a:p>
        </p:txBody>
      </p:sp>
      <p:sp>
        <p:nvSpPr>
          <p:cNvPr id="6" name="Text 4"/>
          <p:cNvSpPr/>
          <p:nvPr/>
        </p:nvSpPr>
        <p:spPr>
          <a:xfrm>
            <a:off x="1530906" y="3243739"/>
            <a:ext cx="2956441"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Data-Driven Decisions</a:t>
            </a:r>
            <a:endParaRPr lang="en-US" sz="2200" dirty="0"/>
          </a:p>
        </p:txBody>
      </p:sp>
      <p:sp>
        <p:nvSpPr>
          <p:cNvPr id="7" name="Text 5"/>
          <p:cNvSpPr/>
          <p:nvPr/>
        </p:nvSpPr>
        <p:spPr>
          <a:xfrm>
            <a:off x="1530906" y="3734157"/>
            <a:ext cx="12305705"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EDA is crucial for uncovering insights and setting the stage for effective machine learning.</a:t>
            </a:r>
            <a:endParaRPr lang="en-US" sz="1750" dirty="0"/>
          </a:p>
        </p:txBody>
      </p:sp>
      <p:sp>
        <p:nvSpPr>
          <p:cNvPr id="8" name="Shape 6"/>
          <p:cNvSpPr/>
          <p:nvPr/>
        </p:nvSpPr>
        <p:spPr>
          <a:xfrm>
            <a:off x="793790" y="4550688"/>
            <a:ext cx="510302" cy="510302"/>
          </a:xfrm>
          <a:prstGeom prst="roundRect">
            <a:avLst>
              <a:gd name="adj" fmla="val 6667"/>
            </a:avLst>
          </a:prstGeom>
          <a:solidFill>
            <a:srgbClr val="434348"/>
          </a:solidFill>
          <a:ln/>
        </p:spPr>
        <p:txBody>
          <a:bodyPr/>
          <a:lstStyle/>
          <a:p>
            <a:endParaRPr lang="en-US"/>
          </a:p>
        </p:txBody>
      </p:sp>
      <p:sp>
        <p:nvSpPr>
          <p:cNvPr id="9" name="Text 7"/>
          <p:cNvSpPr/>
          <p:nvPr/>
        </p:nvSpPr>
        <p:spPr>
          <a:xfrm>
            <a:off x="878860" y="4628555"/>
            <a:ext cx="340162" cy="425291"/>
          </a:xfrm>
          <a:prstGeom prst="rect">
            <a:avLst/>
          </a:prstGeom>
          <a:noFill/>
          <a:ln/>
        </p:spPr>
        <p:txBody>
          <a:bodyPr wrap="none" lIns="0" tIns="0" rIns="0" bIns="0" rtlCol="0" anchor="t"/>
          <a:lstStyle/>
          <a:p>
            <a:pPr marL="0" indent="0" algn="ctr">
              <a:lnSpc>
                <a:spcPts val="2650"/>
              </a:lnSpc>
              <a:buNone/>
            </a:pPr>
            <a:r>
              <a:rPr lang="en-US" dirty="0">
                <a:solidFill>
                  <a:srgbClr val="C7CDD6"/>
                </a:solidFill>
                <a:latin typeface="Instrument Sans Medium" pitchFamily="34" charset="0"/>
                <a:ea typeface="Instrument Sans Medium" pitchFamily="34" charset="-122"/>
                <a:cs typeface="Instrument Sans Medium" pitchFamily="34" charset="-120"/>
              </a:rPr>
              <a:t>2</a:t>
            </a:r>
            <a:endParaRPr lang="en-US" dirty="0"/>
          </a:p>
        </p:txBody>
      </p:sp>
      <p:sp>
        <p:nvSpPr>
          <p:cNvPr id="10" name="Text 8"/>
          <p:cNvSpPr/>
          <p:nvPr/>
        </p:nvSpPr>
        <p:spPr>
          <a:xfrm>
            <a:off x="1530906" y="462855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Predictive Power</a:t>
            </a:r>
            <a:endParaRPr lang="en-US" sz="2200" dirty="0"/>
          </a:p>
        </p:txBody>
      </p:sp>
      <p:sp>
        <p:nvSpPr>
          <p:cNvPr id="11" name="Text 9"/>
          <p:cNvSpPr/>
          <p:nvPr/>
        </p:nvSpPr>
        <p:spPr>
          <a:xfrm>
            <a:off x="1530906" y="5118973"/>
            <a:ext cx="12305705"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KNN, and ML in general, offers powerful tools to anticipate future events like cancellations.</a:t>
            </a:r>
            <a:endParaRPr lang="en-US" sz="1750" dirty="0"/>
          </a:p>
        </p:txBody>
      </p:sp>
      <p:sp>
        <p:nvSpPr>
          <p:cNvPr id="12" name="Shape 10"/>
          <p:cNvSpPr/>
          <p:nvPr/>
        </p:nvSpPr>
        <p:spPr>
          <a:xfrm>
            <a:off x="793790" y="5935504"/>
            <a:ext cx="510302" cy="510302"/>
          </a:xfrm>
          <a:prstGeom prst="roundRect">
            <a:avLst>
              <a:gd name="adj" fmla="val 6667"/>
            </a:avLst>
          </a:prstGeom>
          <a:solidFill>
            <a:srgbClr val="434348"/>
          </a:solidFill>
          <a:ln/>
        </p:spPr>
        <p:txBody>
          <a:bodyPr/>
          <a:lstStyle/>
          <a:p>
            <a:endParaRPr lang="en-US"/>
          </a:p>
        </p:txBody>
      </p:sp>
      <p:sp>
        <p:nvSpPr>
          <p:cNvPr id="13" name="Text 11"/>
          <p:cNvSpPr/>
          <p:nvPr/>
        </p:nvSpPr>
        <p:spPr>
          <a:xfrm>
            <a:off x="868435" y="6020515"/>
            <a:ext cx="340162" cy="425291"/>
          </a:xfrm>
          <a:prstGeom prst="rect">
            <a:avLst/>
          </a:prstGeom>
          <a:noFill/>
          <a:ln/>
        </p:spPr>
        <p:txBody>
          <a:bodyPr wrap="none" lIns="0" tIns="0" rIns="0" bIns="0" rtlCol="0" anchor="t"/>
          <a:lstStyle/>
          <a:p>
            <a:pPr marL="0" indent="0" algn="ctr">
              <a:lnSpc>
                <a:spcPts val="2650"/>
              </a:lnSpc>
              <a:buNone/>
            </a:pPr>
            <a:r>
              <a:rPr lang="en-US" dirty="0">
                <a:solidFill>
                  <a:srgbClr val="C7CDD6"/>
                </a:solidFill>
                <a:latin typeface="Instrument Sans Medium" pitchFamily="34" charset="0"/>
                <a:ea typeface="Instrument Sans Medium" pitchFamily="34" charset="-122"/>
                <a:cs typeface="Instrument Sans Medium" pitchFamily="34" charset="-120"/>
              </a:rPr>
              <a:t>3</a:t>
            </a:r>
            <a:endParaRPr lang="en-US" dirty="0"/>
          </a:p>
        </p:txBody>
      </p:sp>
      <p:sp>
        <p:nvSpPr>
          <p:cNvPr id="14" name="Text 12"/>
          <p:cNvSpPr/>
          <p:nvPr/>
        </p:nvSpPr>
        <p:spPr>
          <a:xfrm>
            <a:off x="1530906" y="601337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Real-World Impact</a:t>
            </a:r>
            <a:endParaRPr lang="en-US" sz="2200" dirty="0"/>
          </a:p>
        </p:txBody>
      </p:sp>
      <p:sp>
        <p:nvSpPr>
          <p:cNvPr id="15" name="Text 13"/>
          <p:cNvSpPr/>
          <p:nvPr/>
        </p:nvSpPr>
        <p:spPr>
          <a:xfrm>
            <a:off x="1530906" y="6503789"/>
            <a:ext cx="12305705"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These insights can lead to improved operational efficiency and enhanced customer satisfaction for hotels.</a:t>
            </a:r>
            <a:endParaRPr lang="en-US" sz="1750" dirty="0"/>
          </a:p>
        </p:txBody>
      </p:sp>
      <p:sp>
        <p:nvSpPr>
          <p:cNvPr id="16" name="Rectangle 15">
            <a:extLst>
              <a:ext uri="{FF2B5EF4-FFF2-40B4-BE49-F238E27FC236}">
                <a16:creationId xmlns:a16="http://schemas.microsoft.com/office/drawing/2014/main" id="{85390601-8A9E-7A2A-C69B-CC6E216D63D6}"/>
              </a:ext>
            </a:extLst>
          </p:cNvPr>
          <p:cNvSpPr/>
          <p:nvPr/>
        </p:nvSpPr>
        <p:spPr>
          <a:xfrm>
            <a:off x="12799546" y="7708489"/>
            <a:ext cx="1741643" cy="420750"/>
          </a:xfrm>
          <a:prstGeom prst="rect">
            <a:avLst/>
          </a:prstGeom>
          <a:solidFill>
            <a:srgbClr val="EFD5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06A9144-2CED-843D-5F81-442E29EDA6DA}"/>
              </a:ext>
            </a:extLst>
          </p:cNvPr>
          <p:cNvSpPr txBox="1"/>
          <p:nvPr/>
        </p:nvSpPr>
        <p:spPr>
          <a:xfrm>
            <a:off x="7081024" y="7755995"/>
            <a:ext cx="7315200" cy="373244"/>
          </a:xfrm>
          <a:prstGeom prst="rect">
            <a:avLst/>
          </a:prstGeom>
          <a:noFill/>
        </p:spPr>
        <p:txBody>
          <a:bodyPr wrap="square">
            <a:spAutoFit/>
          </a:bodyPr>
          <a:lstStyle/>
          <a:p>
            <a:pPr algn="r">
              <a:lnSpc>
                <a:spcPts val="2250"/>
              </a:lnSpc>
            </a:pPr>
            <a:r>
              <a:rPr lang="en-US" b="1" dirty="0">
                <a:latin typeface="Inter" pitchFamily="34" charset="0"/>
                <a:ea typeface="Inter" pitchFamily="34" charset="-122"/>
                <a:cs typeface="Inter" pitchFamily="34" charset="-120"/>
              </a:rPr>
              <a:t>ML_Group2</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96923"/>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EFD5FA"/>
                </a:solidFill>
                <a:latin typeface="Instrument Sans Medium" pitchFamily="34" charset="0"/>
                <a:ea typeface="Instrument Sans Medium" pitchFamily="34" charset="-122"/>
                <a:cs typeface="Instrument Sans Medium" pitchFamily="34" charset="-120"/>
              </a:rPr>
              <a:t>The Challenge: Predicting Cancellations</a:t>
            </a:r>
            <a:endParaRPr lang="en-US" sz="3550" dirty="0"/>
          </a:p>
        </p:txBody>
      </p:sp>
      <p:sp>
        <p:nvSpPr>
          <p:cNvPr id="4" name="Shape 1"/>
          <p:cNvSpPr/>
          <p:nvPr/>
        </p:nvSpPr>
        <p:spPr>
          <a:xfrm>
            <a:off x="793790" y="2486025"/>
            <a:ext cx="3664744" cy="2749987"/>
          </a:xfrm>
          <a:prstGeom prst="roundRect">
            <a:avLst>
              <a:gd name="adj" fmla="val 1237"/>
            </a:avLst>
          </a:prstGeom>
          <a:solidFill>
            <a:srgbClr val="434348"/>
          </a:solidFill>
          <a:ln/>
        </p:spPr>
        <p:txBody>
          <a:bodyPr/>
          <a:lstStyle/>
          <a:p>
            <a:endParaRPr lang="en-US"/>
          </a:p>
        </p:txBody>
      </p:sp>
      <p:sp>
        <p:nvSpPr>
          <p:cNvPr id="5" name="Text 2"/>
          <p:cNvSpPr/>
          <p:nvPr/>
        </p:nvSpPr>
        <p:spPr>
          <a:xfrm>
            <a:off x="1020604" y="2712839"/>
            <a:ext cx="3211116" cy="708660"/>
          </a:xfrm>
          <a:prstGeom prst="rect">
            <a:avLst/>
          </a:prstGeom>
          <a:noFill/>
          <a:ln/>
        </p:spPr>
        <p:txBody>
          <a:bodyPr wrap="squar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Understanding the 'Why'</a:t>
            </a:r>
            <a:endParaRPr lang="en-US" sz="2200" dirty="0"/>
          </a:p>
        </p:txBody>
      </p:sp>
      <p:sp>
        <p:nvSpPr>
          <p:cNvPr id="6" name="Text 3"/>
          <p:cNvSpPr/>
          <p:nvPr/>
        </p:nvSpPr>
        <p:spPr>
          <a:xfrm>
            <a:off x="1020604" y="3557587"/>
            <a:ext cx="3211116" cy="1451610"/>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Cancellations impact revenue and resource allocation. By predicting them, hotels can optimise their operations.</a:t>
            </a:r>
            <a:endParaRPr lang="en-US" sz="1750" dirty="0"/>
          </a:p>
        </p:txBody>
      </p:sp>
      <p:sp>
        <p:nvSpPr>
          <p:cNvPr id="7" name="Shape 4"/>
          <p:cNvSpPr/>
          <p:nvPr/>
        </p:nvSpPr>
        <p:spPr>
          <a:xfrm>
            <a:off x="4685348" y="2486025"/>
            <a:ext cx="3664863" cy="2749987"/>
          </a:xfrm>
          <a:prstGeom prst="roundRect">
            <a:avLst>
              <a:gd name="adj" fmla="val 1237"/>
            </a:avLst>
          </a:prstGeom>
          <a:solidFill>
            <a:srgbClr val="434348"/>
          </a:solidFill>
          <a:ln/>
        </p:spPr>
        <p:txBody>
          <a:bodyPr/>
          <a:lstStyle/>
          <a:p>
            <a:endParaRPr lang="en-US"/>
          </a:p>
        </p:txBody>
      </p:sp>
      <p:sp>
        <p:nvSpPr>
          <p:cNvPr id="8" name="Text 5"/>
          <p:cNvSpPr/>
          <p:nvPr/>
        </p:nvSpPr>
        <p:spPr>
          <a:xfrm>
            <a:off x="4912162" y="271283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Our Dataset</a:t>
            </a:r>
            <a:endParaRPr lang="en-US" sz="2200" dirty="0"/>
          </a:p>
        </p:txBody>
      </p:sp>
      <p:sp>
        <p:nvSpPr>
          <p:cNvPr id="9" name="Text 6"/>
          <p:cNvSpPr/>
          <p:nvPr/>
        </p:nvSpPr>
        <p:spPr>
          <a:xfrm>
            <a:off x="4912162" y="3203258"/>
            <a:ext cx="3211235" cy="1451610"/>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We're working with a rich dataset of hotel customer reservations, offering many clues about their behaviour.</a:t>
            </a:r>
            <a:endParaRPr lang="en-US" sz="1750" dirty="0"/>
          </a:p>
        </p:txBody>
      </p:sp>
      <p:sp>
        <p:nvSpPr>
          <p:cNvPr id="10" name="Shape 7"/>
          <p:cNvSpPr/>
          <p:nvPr/>
        </p:nvSpPr>
        <p:spPr>
          <a:xfrm>
            <a:off x="793790" y="5462826"/>
            <a:ext cx="7556421" cy="1669852"/>
          </a:xfrm>
          <a:prstGeom prst="roundRect">
            <a:avLst>
              <a:gd name="adj" fmla="val 2038"/>
            </a:avLst>
          </a:prstGeom>
          <a:solidFill>
            <a:srgbClr val="434348"/>
          </a:solidFill>
          <a:ln/>
        </p:spPr>
        <p:txBody>
          <a:bodyPr/>
          <a:lstStyle/>
          <a:p>
            <a:endParaRPr lang="en-US"/>
          </a:p>
        </p:txBody>
      </p:sp>
      <p:sp>
        <p:nvSpPr>
          <p:cNvPr id="11" name="Text 8"/>
          <p:cNvSpPr/>
          <p:nvPr/>
        </p:nvSpPr>
        <p:spPr>
          <a:xfrm>
            <a:off x="1020604" y="568964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The ML Solution</a:t>
            </a:r>
            <a:endParaRPr lang="en-US" sz="2200" dirty="0"/>
          </a:p>
        </p:txBody>
      </p:sp>
      <p:sp>
        <p:nvSpPr>
          <p:cNvPr id="12" name="Text 9"/>
          <p:cNvSpPr/>
          <p:nvPr/>
        </p:nvSpPr>
        <p:spPr>
          <a:xfrm>
            <a:off x="1020604" y="6180058"/>
            <a:ext cx="7102793"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Machine Learning, especially KNN, provides a powerful tool to identify patterns and make accurate predictions.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45964"/>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EFD5FA"/>
                </a:solidFill>
                <a:latin typeface="Instrument Sans Medium" pitchFamily="34" charset="0"/>
                <a:ea typeface="Instrument Sans Medium" pitchFamily="34" charset="-122"/>
                <a:cs typeface="Instrument Sans Medium" pitchFamily="34" charset="-120"/>
              </a:rPr>
              <a:t>Exploratory Data Analysis (EDA): Our First Look</a:t>
            </a:r>
            <a:endParaRPr lang="en-US" sz="3550" dirty="0"/>
          </a:p>
        </p:txBody>
      </p:sp>
      <p:sp>
        <p:nvSpPr>
          <p:cNvPr id="4" name="Text 1"/>
          <p:cNvSpPr/>
          <p:nvPr/>
        </p:nvSpPr>
        <p:spPr>
          <a:xfrm>
            <a:off x="793790" y="2435066"/>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Our journey begins with Exploratory Data Analysis, or EDA. This is where we get to know our data, visualise its characteristics, and identify potential relationships. Think of it as peeking behind the curtain before the main show.</a:t>
            </a:r>
            <a:endParaRPr lang="en-US" sz="1750" dirty="0"/>
          </a:p>
        </p:txBody>
      </p:sp>
      <p:sp>
        <p:nvSpPr>
          <p:cNvPr id="5" name="Shape 2"/>
          <p:cNvSpPr/>
          <p:nvPr/>
        </p:nvSpPr>
        <p:spPr>
          <a:xfrm>
            <a:off x="793790" y="4141827"/>
            <a:ext cx="510302" cy="510302"/>
          </a:xfrm>
          <a:prstGeom prst="roundRect">
            <a:avLst>
              <a:gd name="adj" fmla="val 6667"/>
            </a:avLst>
          </a:prstGeom>
          <a:solidFill>
            <a:srgbClr val="434348"/>
          </a:solidFill>
          <a:ln/>
        </p:spPr>
        <p:txBody>
          <a:bodyPr/>
          <a:lstStyle/>
          <a:p>
            <a:pPr algn="ctr">
              <a:lnSpc>
                <a:spcPts val="2650"/>
              </a:lnSpc>
            </a:pPr>
            <a:r>
              <a:rPr lang="en-US" dirty="0">
                <a:solidFill>
                  <a:srgbClr val="C7CDD6"/>
                </a:solidFill>
                <a:latin typeface="Instrument Sans Medium" pitchFamily="34" charset="0"/>
                <a:ea typeface="Instrument Sans Medium" pitchFamily="34" charset="-122"/>
                <a:cs typeface="Instrument Sans Medium" pitchFamily="34" charset="-120"/>
              </a:rPr>
              <a:t>1</a:t>
            </a:r>
            <a:endParaRPr lang="en-US" dirty="0"/>
          </a:p>
        </p:txBody>
      </p:sp>
      <p:sp>
        <p:nvSpPr>
          <p:cNvPr id="6" name="Text 3"/>
          <p:cNvSpPr/>
          <p:nvPr/>
        </p:nvSpPr>
        <p:spPr>
          <a:xfrm>
            <a:off x="1530906" y="421969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Initial Data Overview</a:t>
            </a:r>
            <a:endParaRPr lang="en-US" sz="2200" dirty="0"/>
          </a:p>
        </p:txBody>
      </p:sp>
      <p:sp>
        <p:nvSpPr>
          <p:cNvPr id="7" name="Text 4"/>
          <p:cNvSpPr/>
          <p:nvPr/>
        </p:nvSpPr>
        <p:spPr>
          <a:xfrm>
            <a:off x="1530906" y="4710113"/>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Checking data types, missing values, and summary statistics to understand the landscape.</a:t>
            </a:r>
            <a:endParaRPr lang="en-US" sz="1750" dirty="0"/>
          </a:p>
        </p:txBody>
      </p:sp>
      <p:sp>
        <p:nvSpPr>
          <p:cNvPr id="8" name="Shape 5"/>
          <p:cNvSpPr/>
          <p:nvPr/>
        </p:nvSpPr>
        <p:spPr>
          <a:xfrm>
            <a:off x="793790" y="5889546"/>
            <a:ext cx="510302" cy="510302"/>
          </a:xfrm>
          <a:prstGeom prst="roundRect">
            <a:avLst>
              <a:gd name="adj" fmla="val 6667"/>
            </a:avLst>
          </a:prstGeom>
          <a:solidFill>
            <a:srgbClr val="434348"/>
          </a:solidFill>
          <a:ln/>
        </p:spPr>
        <p:txBody>
          <a:bodyPr/>
          <a:lstStyle/>
          <a:p>
            <a:pPr algn="ctr">
              <a:lnSpc>
                <a:spcPts val="2650"/>
              </a:lnSpc>
            </a:pPr>
            <a:r>
              <a:rPr lang="en-US" dirty="0">
                <a:solidFill>
                  <a:srgbClr val="C7CDD6"/>
                </a:solidFill>
                <a:latin typeface="Instrument Sans Medium" pitchFamily="34" charset="0"/>
                <a:ea typeface="Instrument Sans Medium" pitchFamily="34" charset="-122"/>
                <a:cs typeface="Instrument Sans Medium" pitchFamily="34" charset="-120"/>
              </a:rPr>
              <a:t>2</a:t>
            </a:r>
            <a:endParaRPr lang="en-US" dirty="0"/>
          </a:p>
        </p:txBody>
      </p:sp>
      <p:sp>
        <p:nvSpPr>
          <p:cNvPr id="9" name="Text 6"/>
          <p:cNvSpPr/>
          <p:nvPr/>
        </p:nvSpPr>
        <p:spPr>
          <a:xfrm>
            <a:off x="1530906" y="5967413"/>
            <a:ext cx="3181469"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Visualising Key Features</a:t>
            </a:r>
            <a:endParaRPr lang="en-US" sz="2200" dirty="0"/>
          </a:p>
        </p:txBody>
      </p:sp>
      <p:sp>
        <p:nvSpPr>
          <p:cNvPr id="10" name="Text 7"/>
          <p:cNvSpPr/>
          <p:nvPr/>
        </p:nvSpPr>
        <p:spPr>
          <a:xfrm>
            <a:off x="1530906" y="6457831"/>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Creating plots and figures to uncover hidden trends and correlations within the dataset.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90682" y="543163"/>
            <a:ext cx="8830628" cy="493276"/>
          </a:xfrm>
          <a:prstGeom prst="rect">
            <a:avLst/>
          </a:prstGeom>
          <a:noFill/>
          <a:ln/>
        </p:spPr>
        <p:txBody>
          <a:bodyPr wrap="none" lIns="0" tIns="0" rIns="0" bIns="0" rtlCol="0" anchor="t"/>
          <a:lstStyle/>
          <a:p>
            <a:pPr marL="0" indent="0" algn="l">
              <a:lnSpc>
                <a:spcPts val="3850"/>
              </a:lnSpc>
              <a:buNone/>
            </a:pPr>
            <a:r>
              <a:rPr lang="en-US" sz="3550" dirty="0">
                <a:solidFill>
                  <a:srgbClr val="EFD5FA"/>
                </a:solidFill>
                <a:latin typeface="Instrument Sans Medium" pitchFamily="34" charset="0"/>
                <a:ea typeface="Instrument Sans Medium" pitchFamily="34" charset="-122"/>
                <a:cs typeface="Instrument Sans Medium" pitchFamily="34" charset="-120"/>
              </a:rPr>
              <a:t>Price Sensitivity: Does Cost Drive Cancellations?</a:t>
            </a:r>
            <a:endParaRPr lang="en-US" sz="3550" dirty="0"/>
          </a:p>
        </p:txBody>
      </p:sp>
      <p:sp>
        <p:nvSpPr>
          <p:cNvPr id="3" name="Text 1"/>
          <p:cNvSpPr/>
          <p:nvPr/>
        </p:nvSpPr>
        <p:spPr>
          <a:xfrm>
            <a:off x="690682" y="1344692"/>
            <a:ext cx="13249037" cy="631269"/>
          </a:xfrm>
          <a:prstGeom prst="rect">
            <a:avLst/>
          </a:prstGeom>
          <a:noFill/>
          <a:ln/>
        </p:spPr>
        <p:txBody>
          <a:bodyPr wrap="square" lIns="0" tIns="0" rIns="0" bIns="0" rtlCol="0" anchor="t"/>
          <a:lstStyle/>
          <a:p>
            <a:pPr marL="0" indent="0" algn="l">
              <a:lnSpc>
                <a:spcPts val="2450"/>
              </a:lnSpc>
              <a:buNone/>
            </a:pPr>
            <a:r>
              <a:rPr lang="en-US" sz="1750" dirty="0">
                <a:solidFill>
                  <a:srgbClr val="C7CDD6"/>
                </a:solidFill>
                <a:latin typeface="Inter" pitchFamily="34" charset="0"/>
                <a:ea typeface="Inter" pitchFamily="34" charset="-122"/>
                <a:cs typeface="Inter" pitchFamily="34" charset="-120"/>
              </a:rPr>
              <a:t>One of the most intuitive factors influencing a customer's decision is price. Let's see if our data confirms this. Do higher room rates correlate with a greater likelihood of cancellation?</a:t>
            </a:r>
            <a:endParaRPr lang="en-US" sz="1750" dirty="0"/>
          </a:p>
        </p:txBody>
      </p:sp>
      <p:pic>
        <p:nvPicPr>
          <p:cNvPr id="4" name="Image 0" descr="preencoded.png"/>
          <p:cNvPicPr>
            <a:picLocks noChangeAspect="1"/>
          </p:cNvPicPr>
          <p:nvPr/>
        </p:nvPicPr>
        <p:blipFill>
          <a:blip r:embed="rId3"/>
          <a:stretch>
            <a:fillRect/>
          </a:stretch>
        </p:blipFill>
        <p:spPr>
          <a:xfrm>
            <a:off x="3713678" y="2284214"/>
            <a:ext cx="7202924" cy="5402104"/>
          </a:xfrm>
          <a:prstGeom prst="rect">
            <a:avLst/>
          </a:prstGeom>
        </p:spPr>
      </p:pic>
      <p:sp>
        <p:nvSpPr>
          <p:cNvPr id="5" name="Rectangle 4">
            <a:extLst>
              <a:ext uri="{FF2B5EF4-FFF2-40B4-BE49-F238E27FC236}">
                <a16:creationId xmlns:a16="http://schemas.microsoft.com/office/drawing/2014/main" id="{A666C6EF-9883-F788-B4B7-18FD4E24286F}"/>
              </a:ext>
            </a:extLst>
          </p:cNvPr>
          <p:cNvSpPr/>
          <p:nvPr/>
        </p:nvSpPr>
        <p:spPr>
          <a:xfrm>
            <a:off x="12799546" y="7708489"/>
            <a:ext cx="1741643" cy="420750"/>
          </a:xfrm>
          <a:prstGeom prst="rect">
            <a:avLst/>
          </a:prstGeom>
          <a:solidFill>
            <a:srgbClr val="EFD5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F39ED0C-0831-F745-C535-A1009087DD20}"/>
              </a:ext>
            </a:extLst>
          </p:cNvPr>
          <p:cNvSpPr txBox="1"/>
          <p:nvPr/>
        </p:nvSpPr>
        <p:spPr>
          <a:xfrm>
            <a:off x="7058722" y="7732242"/>
            <a:ext cx="7315200" cy="387286"/>
          </a:xfrm>
          <a:prstGeom prst="rect">
            <a:avLst/>
          </a:prstGeom>
          <a:noFill/>
        </p:spPr>
        <p:txBody>
          <a:bodyPr wrap="square">
            <a:spAutoFit/>
          </a:bodyPr>
          <a:lstStyle/>
          <a:p>
            <a:pPr algn="r">
              <a:lnSpc>
                <a:spcPts val="2250"/>
              </a:lnSpc>
            </a:pPr>
            <a:r>
              <a:rPr lang="en-US" b="1" dirty="0">
                <a:latin typeface="Inter" pitchFamily="34" charset="0"/>
                <a:ea typeface="Inter" pitchFamily="34" charset="-122"/>
                <a:cs typeface="Inter" pitchFamily="34" charset="-120"/>
              </a:rPr>
              <a:t>ML_Group2</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00445" y="551617"/>
            <a:ext cx="5595223" cy="500301"/>
          </a:xfrm>
          <a:prstGeom prst="rect">
            <a:avLst/>
          </a:prstGeom>
          <a:noFill/>
          <a:ln/>
        </p:spPr>
        <p:txBody>
          <a:bodyPr wrap="none" lIns="0" tIns="0" rIns="0" bIns="0" rtlCol="0" anchor="t"/>
          <a:lstStyle/>
          <a:p>
            <a:pPr marL="0" indent="0" algn="l">
              <a:lnSpc>
                <a:spcPts val="3900"/>
              </a:lnSpc>
              <a:buNone/>
            </a:pPr>
            <a:r>
              <a:rPr lang="en-US" sz="3550" dirty="0">
                <a:solidFill>
                  <a:srgbClr val="EFD5FA"/>
                </a:solidFill>
                <a:latin typeface="Instrument Sans Medium" pitchFamily="34" charset="0"/>
                <a:ea typeface="Instrument Sans Medium" pitchFamily="34" charset="-122"/>
                <a:cs typeface="Instrument Sans Medium" pitchFamily="34" charset="-120"/>
              </a:rPr>
              <a:t>Lead Time: The Waiting Game</a:t>
            </a:r>
            <a:endParaRPr lang="en-US" sz="3550" dirty="0"/>
          </a:p>
        </p:txBody>
      </p:sp>
      <p:sp>
        <p:nvSpPr>
          <p:cNvPr id="3" name="Text 1"/>
          <p:cNvSpPr/>
          <p:nvPr/>
        </p:nvSpPr>
        <p:spPr>
          <a:xfrm>
            <a:off x="707945" y="1411684"/>
            <a:ext cx="13229511" cy="640318"/>
          </a:xfrm>
          <a:prstGeom prst="rect">
            <a:avLst/>
          </a:prstGeom>
          <a:noFill/>
          <a:ln/>
        </p:spPr>
        <p:txBody>
          <a:bodyPr wrap="square" lIns="0" tIns="0" rIns="0" bIns="0" rtlCol="0" anchor="t"/>
          <a:lstStyle/>
          <a:p>
            <a:pPr marL="0" indent="0" algn="l">
              <a:lnSpc>
                <a:spcPts val="2500"/>
              </a:lnSpc>
              <a:buNone/>
            </a:pPr>
            <a:r>
              <a:rPr lang="en-US" sz="1750" dirty="0">
                <a:solidFill>
                  <a:srgbClr val="C7CDD6"/>
                </a:solidFill>
                <a:latin typeface="Inter" pitchFamily="34" charset="0"/>
                <a:ea typeface="Inter" pitchFamily="34" charset="-122"/>
                <a:cs typeface="Inter" pitchFamily="34" charset="-120"/>
              </a:rPr>
              <a:t>Lead time—the duration between booking and arrival—can also be a significant indicator. Is there a point where a very long lead time increases the chances of a change of plans?</a:t>
            </a:r>
            <a:endParaRPr lang="en-US" sz="1750" dirty="0"/>
          </a:p>
        </p:txBody>
      </p:sp>
      <p:pic>
        <p:nvPicPr>
          <p:cNvPr id="4" name="Image 0" descr="preencoded.png"/>
          <p:cNvPicPr>
            <a:picLocks noChangeAspect="1"/>
          </p:cNvPicPr>
          <p:nvPr/>
        </p:nvPicPr>
        <p:blipFill>
          <a:blip r:embed="rId3"/>
          <a:stretch>
            <a:fillRect/>
          </a:stretch>
        </p:blipFill>
        <p:spPr>
          <a:xfrm>
            <a:off x="2781634" y="2411768"/>
            <a:ext cx="9067131" cy="5440173"/>
          </a:xfrm>
          <a:prstGeom prst="rect">
            <a:avLst/>
          </a:prstGeom>
        </p:spPr>
      </p:pic>
      <p:sp>
        <p:nvSpPr>
          <p:cNvPr id="5" name="Text 2"/>
          <p:cNvSpPr/>
          <p:nvPr/>
        </p:nvSpPr>
        <p:spPr>
          <a:xfrm>
            <a:off x="12379125" y="2497574"/>
            <a:ext cx="1569482" cy="320159"/>
          </a:xfrm>
          <a:prstGeom prst="rect">
            <a:avLst/>
          </a:prstGeom>
          <a:noFill/>
          <a:ln/>
        </p:spPr>
        <p:txBody>
          <a:bodyPr wrap="none" lIns="0" tIns="0" rIns="0" bIns="0" rtlCol="0" anchor="t"/>
          <a:lstStyle/>
          <a:p>
            <a:pPr marL="0" indent="0" algn="l">
              <a:lnSpc>
                <a:spcPts val="2500"/>
              </a:lnSpc>
              <a:buNone/>
            </a:pPr>
            <a:endParaRPr lang="en-US" sz="1550" dirty="0"/>
          </a:p>
        </p:txBody>
      </p:sp>
      <p:sp>
        <p:nvSpPr>
          <p:cNvPr id="9" name="TextBox 8">
            <a:extLst>
              <a:ext uri="{FF2B5EF4-FFF2-40B4-BE49-F238E27FC236}">
                <a16:creationId xmlns:a16="http://schemas.microsoft.com/office/drawing/2014/main" id="{5C845138-CA91-3BC6-4F87-FECF04EA6D3D}"/>
              </a:ext>
            </a:extLst>
          </p:cNvPr>
          <p:cNvSpPr txBox="1"/>
          <p:nvPr/>
        </p:nvSpPr>
        <p:spPr>
          <a:xfrm>
            <a:off x="7114478" y="7665319"/>
            <a:ext cx="7315200" cy="373244"/>
          </a:xfrm>
          <a:prstGeom prst="rect">
            <a:avLst/>
          </a:prstGeom>
          <a:noFill/>
        </p:spPr>
        <p:txBody>
          <a:bodyPr wrap="square">
            <a:spAutoFit/>
          </a:bodyPr>
          <a:lstStyle/>
          <a:p>
            <a:pPr marL="0" indent="0" algn="r">
              <a:lnSpc>
                <a:spcPts val="2250"/>
              </a:lnSpc>
              <a:buNone/>
            </a:pPr>
            <a:r>
              <a:rPr lang="en-US" sz="1800" b="1" dirty="0">
                <a:latin typeface="Inter" pitchFamily="34" charset="0"/>
                <a:ea typeface="Inter" pitchFamily="34" charset="-122"/>
                <a:cs typeface="Inter" pitchFamily="34" charset="-120"/>
              </a:rPr>
              <a:t>ML_Group2</a:t>
            </a:r>
            <a:endParaRPr lang="en-US" sz="1800" dirty="0"/>
          </a:p>
        </p:txBody>
      </p:sp>
      <p:sp>
        <p:nvSpPr>
          <p:cNvPr id="10" name="Rectangle 9">
            <a:extLst>
              <a:ext uri="{FF2B5EF4-FFF2-40B4-BE49-F238E27FC236}">
                <a16:creationId xmlns:a16="http://schemas.microsoft.com/office/drawing/2014/main" id="{2EE5CEAD-8B3D-AD18-C674-783234104246}"/>
              </a:ext>
            </a:extLst>
          </p:cNvPr>
          <p:cNvSpPr/>
          <p:nvPr/>
        </p:nvSpPr>
        <p:spPr>
          <a:xfrm>
            <a:off x="12799546" y="7708489"/>
            <a:ext cx="1741643" cy="420750"/>
          </a:xfrm>
          <a:prstGeom prst="rect">
            <a:avLst/>
          </a:prstGeom>
          <a:solidFill>
            <a:srgbClr val="EFD5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94F9F3-AE36-FA65-69E6-80DE477D2EC9}"/>
              </a:ext>
            </a:extLst>
          </p:cNvPr>
          <p:cNvSpPr txBox="1"/>
          <p:nvPr/>
        </p:nvSpPr>
        <p:spPr>
          <a:xfrm>
            <a:off x="7114478" y="7732242"/>
            <a:ext cx="7315200" cy="373244"/>
          </a:xfrm>
          <a:prstGeom prst="rect">
            <a:avLst/>
          </a:prstGeom>
          <a:noFill/>
        </p:spPr>
        <p:txBody>
          <a:bodyPr wrap="square">
            <a:spAutoFit/>
          </a:bodyPr>
          <a:lstStyle/>
          <a:p>
            <a:pPr algn="r">
              <a:lnSpc>
                <a:spcPts val="2250"/>
              </a:lnSpc>
            </a:pPr>
            <a:r>
              <a:rPr lang="en-US" b="1" dirty="0">
                <a:latin typeface="Inter" pitchFamily="34" charset="0"/>
                <a:ea typeface="Inter" pitchFamily="34" charset="-122"/>
                <a:cs typeface="Inter" pitchFamily="34" charset="-120"/>
              </a:rPr>
              <a:t>ML_Group2</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90682" y="543163"/>
            <a:ext cx="7007304" cy="493276"/>
          </a:xfrm>
          <a:prstGeom prst="rect">
            <a:avLst/>
          </a:prstGeom>
          <a:noFill/>
          <a:ln/>
        </p:spPr>
        <p:txBody>
          <a:bodyPr wrap="none" lIns="0" tIns="0" rIns="0" bIns="0" rtlCol="0" anchor="t"/>
          <a:lstStyle/>
          <a:p>
            <a:pPr marL="0" indent="0" algn="l">
              <a:lnSpc>
                <a:spcPts val="3850"/>
              </a:lnSpc>
              <a:buNone/>
            </a:pPr>
            <a:r>
              <a:rPr lang="en-US" sz="3550" dirty="0">
                <a:solidFill>
                  <a:srgbClr val="EFD5FA"/>
                </a:solidFill>
                <a:latin typeface="Instrument Sans Medium" pitchFamily="34" charset="0"/>
                <a:ea typeface="Instrument Sans Medium" pitchFamily="34" charset="-122"/>
                <a:cs typeface="Instrument Sans Medium" pitchFamily="34" charset="-120"/>
              </a:rPr>
              <a:t>Repeat Guests: Loyalty vs. Newcomers</a:t>
            </a:r>
            <a:endParaRPr lang="en-US" sz="3550" dirty="0"/>
          </a:p>
        </p:txBody>
      </p:sp>
      <p:sp>
        <p:nvSpPr>
          <p:cNvPr id="3" name="Text 1"/>
          <p:cNvSpPr/>
          <p:nvPr/>
        </p:nvSpPr>
        <p:spPr>
          <a:xfrm>
            <a:off x="690682" y="1431012"/>
            <a:ext cx="13249037" cy="631269"/>
          </a:xfrm>
          <a:prstGeom prst="rect">
            <a:avLst/>
          </a:prstGeom>
          <a:noFill/>
          <a:ln/>
        </p:spPr>
        <p:txBody>
          <a:bodyPr wrap="square" lIns="0" tIns="0" rIns="0" bIns="0" rtlCol="0" anchor="t"/>
          <a:lstStyle/>
          <a:p>
            <a:pPr marL="0" indent="0" algn="l">
              <a:lnSpc>
                <a:spcPts val="2450"/>
              </a:lnSpc>
              <a:buNone/>
            </a:pPr>
            <a:r>
              <a:rPr lang="en-US" sz="1750" dirty="0">
                <a:solidFill>
                  <a:srgbClr val="C7CDD6"/>
                </a:solidFill>
                <a:latin typeface="Inter" pitchFamily="34" charset="0"/>
                <a:ea typeface="Inter" pitchFamily="34" charset="-122"/>
                <a:cs typeface="Inter" pitchFamily="34" charset="-120"/>
              </a:rPr>
              <a:t>Are loyal customers less likely to cancel? Or does being a first-time guest contribute to a higher cancellation rate? This insight helps us tailor strategies for different customer segments.</a:t>
            </a:r>
            <a:endParaRPr lang="en-US" sz="1750" dirty="0"/>
          </a:p>
        </p:txBody>
      </p:sp>
      <p:pic>
        <p:nvPicPr>
          <p:cNvPr id="4" name="Image 0" descr="preencoded.png"/>
          <p:cNvPicPr>
            <a:picLocks noChangeAspect="1"/>
          </p:cNvPicPr>
          <p:nvPr/>
        </p:nvPicPr>
        <p:blipFill>
          <a:blip r:embed="rId3"/>
          <a:stretch>
            <a:fillRect/>
          </a:stretch>
        </p:blipFill>
        <p:spPr>
          <a:xfrm>
            <a:off x="2813328" y="2284214"/>
            <a:ext cx="9003744" cy="5402223"/>
          </a:xfrm>
          <a:prstGeom prst="rect">
            <a:avLst/>
          </a:prstGeom>
        </p:spPr>
      </p:pic>
      <p:sp>
        <p:nvSpPr>
          <p:cNvPr id="5" name="Rectangle 4">
            <a:extLst>
              <a:ext uri="{FF2B5EF4-FFF2-40B4-BE49-F238E27FC236}">
                <a16:creationId xmlns:a16="http://schemas.microsoft.com/office/drawing/2014/main" id="{B293A3CD-C2B4-9AC8-61D7-BFC3B8E2BC8D}"/>
              </a:ext>
            </a:extLst>
          </p:cNvPr>
          <p:cNvSpPr/>
          <p:nvPr/>
        </p:nvSpPr>
        <p:spPr>
          <a:xfrm>
            <a:off x="12799546" y="7708489"/>
            <a:ext cx="1741643" cy="420750"/>
          </a:xfrm>
          <a:prstGeom prst="rect">
            <a:avLst/>
          </a:prstGeom>
          <a:solidFill>
            <a:srgbClr val="EFD5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E32958-7E68-5077-4ECA-2A4DF3D287A5}"/>
              </a:ext>
            </a:extLst>
          </p:cNvPr>
          <p:cNvSpPr txBox="1"/>
          <p:nvPr/>
        </p:nvSpPr>
        <p:spPr>
          <a:xfrm>
            <a:off x="12799546" y="7732242"/>
            <a:ext cx="1583473" cy="373244"/>
          </a:xfrm>
          <a:prstGeom prst="rect">
            <a:avLst/>
          </a:prstGeom>
          <a:noFill/>
        </p:spPr>
        <p:txBody>
          <a:bodyPr wrap="square">
            <a:spAutoFit/>
          </a:bodyPr>
          <a:lstStyle/>
          <a:p>
            <a:pPr algn="r">
              <a:lnSpc>
                <a:spcPts val="2250"/>
              </a:lnSpc>
            </a:pPr>
            <a:r>
              <a:rPr lang="en-US" b="1" dirty="0">
                <a:latin typeface="Inter" pitchFamily="34" charset="0"/>
                <a:ea typeface="Inter" pitchFamily="34" charset="-122"/>
                <a:cs typeface="Inter" pitchFamily="34" charset="-120"/>
              </a:rPr>
              <a:t>ML_Group2</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59437" y="2624495"/>
            <a:ext cx="4967407" cy="2980492"/>
          </a:xfrm>
          <a:prstGeom prst="rect">
            <a:avLst/>
          </a:prstGeom>
        </p:spPr>
      </p:pic>
      <p:sp>
        <p:nvSpPr>
          <p:cNvPr id="4" name="Text 0"/>
          <p:cNvSpPr/>
          <p:nvPr/>
        </p:nvSpPr>
        <p:spPr>
          <a:xfrm>
            <a:off x="6212919" y="571500"/>
            <a:ext cx="7690961" cy="1037749"/>
          </a:xfrm>
          <a:prstGeom prst="rect">
            <a:avLst/>
          </a:prstGeom>
          <a:noFill/>
          <a:ln/>
        </p:spPr>
        <p:txBody>
          <a:bodyPr wrap="square" lIns="0" tIns="0" rIns="0" bIns="0" rtlCol="0" anchor="t"/>
          <a:lstStyle/>
          <a:p>
            <a:pPr marL="0" indent="0" algn="l">
              <a:lnSpc>
                <a:spcPts val="4050"/>
              </a:lnSpc>
              <a:buNone/>
            </a:pPr>
            <a:r>
              <a:rPr lang="en-US" sz="3550" dirty="0">
                <a:solidFill>
                  <a:srgbClr val="EFD5FA"/>
                </a:solidFill>
                <a:latin typeface="Instrument Sans Medium" pitchFamily="34" charset="0"/>
                <a:ea typeface="Instrument Sans Medium" pitchFamily="34" charset="-122"/>
                <a:cs typeface="Instrument Sans Medium" pitchFamily="34" charset="-120"/>
              </a:rPr>
              <a:t>Previous Cancellations: A Predictor of Future Behaviour?</a:t>
            </a:r>
            <a:endParaRPr lang="en-US" sz="3550" dirty="0"/>
          </a:p>
        </p:txBody>
      </p:sp>
      <p:sp>
        <p:nvSpPr>
          <p:cNvPr id="5" name="Text 1"/>
          <p:cNvSpPr/>
          <p:nvPr/>
        </p:nvSpPr>
        <p:spPr>
          <a:xfrm>
            <a:off x="6212919" y="1842730"/>
            <a:ext cx="7690961" cy="996553"/>
          </a:xfrm>
          <a:prstGeom prst="rect">
            <a:avLst/>
          </a:prstGeom>
          <a:noFill/>
          <a:ln/>
        </p:spPr>
        <p:txBody>
          <a:bodyPr wrap="square" lIns="0" tIns="0" rIns="0" bIns="0" rtlCol="0" anchor="t"/>
          <a:lstStyle/>
          <a:p>
            <a:pPr marL="0" indent="0" algn="l">
              <a:lnSpc>
                <a:spcPts val="2600"/>
              </a:lnSpc>
              <a:buNone/>
            </a:pPr>
            <a:r>
              <a:rPr lang="en-US" sz="1750" dirty="0">
                <a:solidFill>
                  <a:srgbClr val="C7CDD6"/>
                </a:solidFill>
                <a:latin typeface="Inter" pitchFamily="34" charset="0"/>
                <a:ea typeface="Inter" pitchFamily="34" charset="-122"/>
                <a:cs typeface="Inter" pitchFamily="34" charset="-120"/>
              </a:rPr>
              <a:t>Does a history of previous cancellations and bookings (P-C) indicate a higher probability of future cancellations? This metric is crucial for understanding a customer's booking reliability.</a:t>
            </a:r>
            <a:endParaRPr lang="en-US" sz="1750" dirty="0"/>
          </a:p>
        </p:txBody>
      </p:sp>
      <p:pic>
        <p:nvPicPr>
          <p:cNvPr id="6" name="Image 2" descr="preencoded.png"/>
          <p:cNvPicPr>
            <a:picLocks noChangeAspect="1"/>
          </p:cNvPicPr>
          <p:nvPr/>
        </p:nvPicPr>
        <p:blipFill>
          <a:blip r:embed="rId5"/>
          <a:stretch>
            <a:fillRect/>
          </a:stretch>
        </p:blipFill>
        <p:spPr>
          <a:xfrm>
            <a:off x="6212919" y="3072765"/>
            <a:ext cx="1037987" cy="1528405"/>
          </a:xfrm>
          <a:prstGeom prst="rect">
            <a:avLst/>
          </a:prstGeom>
        </p:spPr>
      </p:pic>
      <p:sp>
        <p:nvSpPr>
          <p:cNvPr id="7" name="Text 2"/>
          <p:cNvSpPr/>
          <p:nvPr/>
        </p:nvSpPr>
        <p:spPr>
          <a:xfrm>
            <a:off x="7458432" y="3280291"/>
            <a:ext cx="2594967" cy="324445"/>
          </a:xfrm>
          <a:prstGeom prst="rect">
            <a:avLst/>
          </a:prstGeom>
          <a:noFill/>
          <a:ln/>
        </p:spPr>
        <p:txBody>
          <a:bodyPr wrap="none" lIns="0" tIns="0" rIns="0" bIns="0" rtlCol="0" anchor="t"/>
          <a:lstStyle/>
          <a:p>
            <a:pPr marL="0" indent="0" algn="l">
              <a:lnSpc>
                <a:spcPts val="2550"/>
              </a:lnSpc>
              <a:buNone/>
            </a:pPr>
            <a:r>
              <a:rPr lang="en-US" sz="2000" dirty="0">
                <a:solidFill>
                  <a:srgbClr val="C7CDD6"/>
                </a:solidFill>
                <a:latin typeface="Instrument Sans Medium" pitchFamily="34" charset="0"/>
                <a:ea typeface="Instrument Sans Medium" pitchFamily="34" charset="-122"/>
                <a:cs typeface="Instrument Sans Medium" pitchFamily="34" charset="-120"/>
              </a:rPr>
              <a:t>Zero P-C Count</a:t>
            </a:r>
            <a:endParaRPr lang="en-US" sz="2000" dirty="0"/>
          </a:p>
        </p:txBody>
      </p:sp>
      <p:sp>
        <p:nvSpPr>
          <p:cNvPr id="8" name="Text 3"/>
          <p:cNvSpPr/>
          <p:nvPr/>
        </p:nvSpPr>
        <p:spPr>
          <a:xfrm>
            <a:off x="7458432" y="3729276"/>
            <a:ext cx="6445448" cy="664369"/>
          </a:xfrm>
          <a:prstGeom prst="rect">
            <a:avLst/>
          </a:prstGeom>
          <a:noFill/>
          <a:ln/>
        </p:spPr>
        <p:txBody>
          <a:bodyPr wrap="square" lIns="0" tIns="0" rIns="0" bIns="0" rtlCol="0" anchor="t"/>
          <a:lstStyle/>
          <a:p>
            <a:pPr marL="0" indent="0" algn="l">
              <a:lnSpc>
                <a:spcPts val="2600"/>
              </a:lnSpc>
              <a:buNone/>
            </a:pPr>
            <a:r>
              <a:rPr lang="en-US" sz="1750" dirty="0">
                <a:solidFill>
                  <a:srgbClr val="C7CDD6"/>
                </a:solidFill>
                <a:latin typeface="Inter" pitchFamily="34" charset="0"/>
                <a:ea typeface="Inter" pitchFamily="34" charset="-122"/>
                <a:cs typeface="Inter" pitchFamily="34" charset="-120"/>
              </a:rPr>
              <a:t>Customers with no previous cancellations or bookings tend to be more reliable.</a:t>
            </a:r>
            <a:endParaRPr lang="en-US" sz="1750" dirty="0"/>
          </a:p>
        </p:txBody>
      </p:sp>
      <p:pic>
        <p:nvPicPr>
          <p:cNvPr id="9" name="Image 3" descr="preencoded.png"/>
          <p:cNvPicPr>
            <a:picLocks noChangeAspect="1"/>
          </p:cNvPicPr>
          <p:nvPr/>
        </p:nvPicPr>
        <p:blipFill>
          <a:blip r:embed="rId6"/>
          <a:stretch>
            <a:fillRect/>
          </a:stretch>
        </p:blipFill>
        <p:spPr>
          <a:xfrm>
            <a:off x="6212919" y="4601170"/>
            <a:ext cx="1037987" cy="1528405"/>
          </a:xfrm>
          <a:prstGeom prst="rect">
            <a:avLst/>
          </a:prstGeom>
        </p:spPr>
      </p:pic>
      <p:sp>
        <p:nvSpPr>
          <p:cNvPr id="10" name="Text 4"/>
          <p:cNvSpPr/>
          <p:nvPr/>
        </p:nvSpPr>
        <p:spPr>
          <a:xfrm>
            <a:off x="7458432" y="4808696"/>
            <a:ext cx="2594967" cy="324445"/>
          </a:xfrm>
          <a:prstGeom prst="rect">
            <a:avLst/>
          </a:prstGeom>
          <a:noFill/>
          <a:ln/>
        </p:spPr>
        <p:txBody>
          <a:bodyPr wrap="none" lIns="0" tIns="0" rIns="0" bIns="0" rtlCol="0" anchor="t"/>
          <a:lstStyle/>
          <a:p>
            <a:pPr marL="0" indent="0" algn="l">
              <a:lnSpc>
                <a:spcPts val="2550"/>
              </a:lnSpc>
              <a:buNone/>
            </a:pPr>
            <a:r>
              <a:rPr lang="en-US" sz="2000" dirty="0">
                <a:solidFill>
                  <a:srgbClr val="C7CDD6"/>
                </a:solidFill>
                <a:latin typeface="Instrument Sans Medium" pitchFamily="34" charset="0"/>
                <a:ea typeface="Instrument Sans Medium" pitchFamily="34" charset="-122"/>
                <a:cs typeface="Instrument Sans Medium" pitchFamily="34" charset="-120"/>
              </a:rPr>
              <a:t>Low P-C Count</a:t>
            </a:r>
            <a:endParaRPr lang="en-US" sz="2000" dirty="0"/>
          </a:p>
        </p:txBody>
      </p:sp>
      <p:sp>
        <p:nvSpPr>
          <p:cNvPr id="11" name="Text 5"/>
          <p:cNvSpPr/>
          <p:nvPr/>
        </p:nvSpPr>
        <p:spPr>
          <a:xfrm>
            <a:off x="7458432" y="5257681"/>
            <a:ext cx="6445448" cy="664369"/>
          </a:xfrm>
          <a:prstGeom prst="rect">
            <a:avLst/>
          </a:prstGeom>
          <a:noFill/>
          <a:ln/>
        </p:spPr>
        <p:txBody>
          <a:bodyPr wrap="square" lIns="0" tIns="0" rIns="0" bIns="0" rtlCol="0" anchor="t"/>
          <a:lstStyle/>
          <a:p>
            <a:pPr marL="0" indent="0" algn="l">
              <a:lnSpc>
                <a:spcPts val="2600"/>
              </a:lnSpc>
              <a:buNone/>
            </a:pPr>
            <a:r>
              <a:rPr lang="en-US" sz="1750" dirty="0">
                <a:solidFill>
                  <a:srgbClr val="C7CDD6"/>
                </a:solidFill>
                <a:latin typeface="Inter" pitchFamily="34" charset="0"/>
                <a:ea typeface="Inter" pitchFamily="34" charset="-122"/>
                <a:cs typeface="Inter" pitchFamily="34" charset="-120"/>
              </a:rPr>
              <a:t>A few previous cancellations might slightly increase the risk, but not significantly.</a:t>
            </a:r>
            <a:endParaRPr lang="en-US" sz="1750" dirty="0"/>
          </a:p>
        </p:txBody>
      </p:sp>
      <p:pic>
        <p:nvPicPr>
          <p:cNvPr id="12" name="Image 4" descr="preencoded.png"/>
          <p:cNvPicPr>
            <a:picLocks noChangeAspect="1"/>
          </p:cNvPicPr>
          <p:nvPr/>
        </p:nvPicPr>
        <p:blipFill>
          <a:blip r:embed="rId7"/>
          <a:stretch>
            <a:fillRect/>
          </a:stretch>
        </p:blipFill>
        <p:spPr>
          <a:xfrm>
            <a:off x="6212919" y="6129576"/>
            <a:ext cx="1037987" cy="1528405"/>
          </a:xfrm>
          <a:prstGeom prst="rect">
            <a:avLst/>
          </a:prstGeom>
        </p:spPr>
      </p:pic>
      <p:sp>
        <p:nvSpPr>
          <p:cNvPr id="13" name="Text 6"/>
          <p:cNvSpPr/>
          <p:nvPr/>
        </p:nvSpPr>
        <p:spPr>
          <a:xfrm>
            <a:off x="7458432" y="6337102"/>
            <a:ext cx="2594967" cy="324445"/>
          </a:xfrm>
          <a:prstGeom prst="rect">
            <a:avLst/>
          </a:prstGeom>
          <a:noFill/>
          <a:ln/>
        </p:spPr>
        <p:txBody>
          <a:bodyPr wrap="none" lIns="0" tIns="0" rIns="0" bIns="0" rtlCol="0" anchor="t"/>
          <a:lstStyle/>
          <a:p>
            <a:pPr marL="0" indent="0" algn="l">
              <a:lnSpc>
                <a:spcPts val="2550"/>
              </a:lnSpc>
              <a:buNone/>
            </a:pPr>
            <a:r>
              <a:rPr lang="en-US" sz="2000" dirty="0">
                <a:solidFill>
                  <a:srgbClr val="C7CDD6"/>
                </a:solidFill>
                <a:latin typeface="Instrument Sans Medium" pitchFamily="34" charset="0"/>
                <a:ea typeface="Instrument Sans Medium" pitchFamily="34" charset="-122"/>
                <a:cs typeface="Instrument Sans Medium" pitchFamily="34" charset="-120"/>
              </a:rPr>
              <a:t>High P-C Count</a:t>
            </a:r>
            <a:endParaRPr lang="en-US" sz="2000" dirty="0"/>
          </a:p>
        </p:txBody>
      </p:sp>
      <p:sp>
        <p:nvSpPr>
          <p:cNvPr id="14" name="Text 7"/>
          <p:cNvSpPr/>
          <p:nvPr/>
        </p:nvSpPr>
        <p:spPr>
          <a:xfrm>
            <a:off x="7458432" y="6786086"/>
            <a:ext cx="6445448" cy="664369"/>
          </a:xfrm>
          <a:prstGeom prst="rect">
            <a:avLst/>
          </a:prstGeom>
          <a:noFill/>
          <a:ln/>
        </p:spPr>
        <p:txBody>
          <a:bodyPr wrap="square" lIns="0" tIns="0" rIns="0" bIns="0" rtlCol="0" anchor="t"/>
          <a:lstStyle/>
          <a:p>
            <a:pPr marL="0" indent="0" algn="l">
              <a:lnSpc>
                <a:spcPts val="2600"/>
              </a:lnSpc>
              <a:buNone/>
            </a:pPr>
            <a:r>
              <a:rPr lang="en-US" sz="1750" dirty="0">
                <a:solidFill>
                  <a:srgbClr val="C7CDD6"/>
                </a:solidFill>
                <a:latin typeface="Inter" pitchFamily="34" charset="0"/>
                <a:ea typeface="Inter" pitchFamily="34" charset="-122"/>
                <a:cs typeface="Inter" pitchFamily="34" charset="-120"/>
              </a:rPr>
              <a:t>A large number of previous cancellations suggests a much higher likelihood of future cancellation.</a:t>
            </a:r>
            <a:endParaRPr lang="en-US" sz="1750" dirty="0"/>
          </a:p>
        </p:txBody>
      </p:sp>
      <p:sp>
        <p:nvSpPr>
          <p:cNvPr id="15" name="Rectangle 14">
            <a:extLst>
              <a:ext uri="{FF2B5EF4-FFF2-40B4-BE49-F238E27FC236}">
                <a16:creationId xmlns:a16="http://schemas.microsoft.com/office/drawing/2014/main" id="{E9C69254-3107-54D1-B0A4-39379939E394}"/>
              </a:ext>
            </a:extLst>
          </p:cNvPr>
          <p:cNvSpPr/>
          <p:nvPr/>
        </p:nvSpPr>
        <p:spPr>
          <a:xfrm>
            <a:off x="12799546" y="7708489"/>
            <a:ext cx="1741643" cy="420750"/>
          </a:xfrm>
          <a:prstGeom prst="rect">
            <a:avLst/>
          </a:prstGeom>
          <a:solidFill>
            <a:srgbClr val="EFD5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3EAC231-9FF9-1677-FBF7-4661795EDB38}"/>
              </a:ext>
            </a:extLst>
          </p:cNvPr>
          <p:cNvSpPr txBox="1"/>
          <p:nvPr/>
        </p:nvSpPr>
        <p:spPr>
          <a:xfrm>
            <a:off x="7101615" y="7729392"/>
            <a:ext cx="7315200" cy="373244"/>
          </a:xfrm>
          <a:prstGeom prst="rect">
            <a:avLst/>
          </a:prstGeom>
          <a:noFill/>
        </p:spPr>
        <p:txBody>
          <a:bodyPr wrap="square">
            <a:spAutoFit/>
          </a:bodyPr>
          <a:lstStyle/>
          <a:p>
            <a:pPr algn="r">
              <a:lnSpc>
                <a:spcPts val="2250"/>
              </a:lnSpc>
            </a:pPr>
            <a:r>
              <a:rPr lang="en-US" b="1" dirty="0">
                <a:latin typeface="Inter" pitchFamily="34" charset="0"/>
                <a:ea typeface="Inter" pitchFamily="34" charset="-122"/>
                <a:cs typeface="Inter" pitchFamily="34" charset="-120"/>
              </a:rPr>
              <a:t>ML_Group2</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825190"/>
            <a:ext cx="9602153" cy="566976"/>
          </a:xfrm>
          <a:prstGeom prst="rect">
            <a:avLst/>
          </a:prstGeom>
          <a:noFill/>
          <a:ln/>
        </p:spPr>
        <p:txBody>
          <a:bodyPr wrap="none" lIns="0" tIns="0" rIns="0" bIns="0" rtlCol="0" anchor="t"/>
          <a:lstStyle/>
          <a:p>
            <a:pPr marL="0" indent="0" algn="l">
              <a:lnSpc>
                <a:spcPts val="4450"/>
              </a:lnSpc>
              <a:buNone/>
            </a:pPr>
            <a:r>
              <a:rPr lang="en-US" sz="3550" dirty="0">
                <a:solidFill>
                  <a:srgbClr val="EFD5FA"/>
                </a:solidFill>
                <a:latin typeface="Instrument Sans Medium" pitchFamily="34" charset="0"/>
                <a:ea typeface="Instrument Sans Medium" pitchFamily="34" charset="-122"/>
                <a:cs typeface="Instrument Sans Medium" pitchFamily="34" charset="-120"/>
              </a:rPr>
              <a:t>Bringing it Together: Visualising Relationships</a:t>
            </a:r>
            <a:endParaRPr lang="en-US" sz="3550" dirty="0"/>
          </a:p>
        </p:txBody>
      </p:sp>
      <p:sp>
        <p:nvSpPr>
          <p:cNvPr id="3" name="Text 1"/>
          <p:cNvSpPr/>
          <p:nvPr/>
        </p:nvSpPr>
        <p:spPr>
          <a:xfrm>
            <a:off x="793790" y="186981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By exploring these individual factors, we gain valuable insights. Now, imagine combining these insights! Our EDA plots help us see how these variables interact and collectively influence cancellation behaviour.</a:t>
            </a:r>
            <a:endParaRPr lang="en-US" sz="1750" dirty="0"/>
          </a:p>
        </p:txBody>
      </p:sp>
      <p:sp>
        <p:nvSpPr>
          <p:cNvPr id="4" name="AutoShape 2">
            <a:extLst>
              <a:ext uri="{FF2B5EF4-FFF2-40B4-BE49-F238E27FC236}">
                <a16:creationId xmlns:a16="http://schemas.microsoft.com/office/drawing/2014/main" id="{54C62BF5-7A86-E44D-53A3-2EF0BAA91FAC}"/>
              </a:ext>
            </a:extLst>
          </p:cNvPr>
          <p:cNvSpPr>
            <a:spLocks noChangeAspect="1" noChangeArrowheads="1"/>
          </p:cNvSpPr>
          <p:nvPr/>
        </p:nvSpPr>
        <p:spPr bwMode="auto">
          <a:xfrm>
            <a:off x="4025590" y="3962400"/>
            <a:ext cx="3442010" cy="344201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descr="A diagram of a number of points&#10;&#10;AI-generated content may be incorrect.">
            <a:extLst>
              <a:ext uri="{FF2B5EF4-FFF2-40B4-BE49-F238E27FC236}">
                <a16:creationId xmlns:a16="http://schemas.microsoft.com/office/drawing/2014/main" id="{1ACA01AF-E71A-C212-FDA2-DA2365A81E41}"/>
              </a:ext>
            </a:extLst>
          </p:cNvPr>
          <p:cNvPicPr>
            <a:picLocks noChangeAspect="1"/>
          </p:cNvPicPr>
          <p:nvPr/>
        </p:nvPicPr>
        <p:blipFill>
          <a:blip r:embed="rId3"/>
          <a:stretch>
            <a:fillRect/>
          </a:stretch>
        </p:blipFill>
        <p:spPr>
          <a:xfrm>
            <a:off x="2293382" y="3073275"/>
            <a:ext cx="10043636" cy="4821788"/>
          </a:xfrm>
          <a:prstGeom prst="rect">
            <a:avLst/>
          </a:prstGeom>
        </p:spPr>
      </p:pic>
      <p:sp>
        <p:nvSpPr>
          <p:cNvPr id="7" name="Rectangle 6">
            <a:extLst>
              <a:ext uri="{FF2B5EF4-FFF2-40B4-BE49-F238E27FC236}">
                <a16:creationId xmlns:a16="http://schemas.microsoft.com/office/drawing/2014/main" id="{F4A87556-6402-8144-7889-2417486979A2}"/>
              </a:ext>
            </a:extLst>
          </p:cNvPr>
          <p:cNvSpPr/>
          <p:nvPr/>
        </p:nvSpPr>
        <p:spPr>
          <a:xfrm>
            <a:off x="12799546" y="7708489"/>
            <a:ext cx="1741643" cy="420750"/>
          </a:xfrm>
          <a:prstGeom prst="rect">
            <a:avLst/>
          </a:prstGeom>
          <a:solidFill>
            <a:srgbClr val="EFD5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24E67B3-DF74-D3B6-3600-81FF1F1DCF0A}"/>
              </a:ext>
            </a:extLst>
          </p:cNvPr>
          <p:cNvSpPr txBox="1"/>
          <p:nvPr/>
        </p:nvSpPr>
        <p:spPr>
          <a:xfrm>
            <a:off x="7058722" y="7733740"/>
            <a:ext cx="7315200" cy="373244"/>
          </a:xfrm>
          <a:prstGeom prst="rect">
            <a:avLst/>
          </a:prstGeom>
          <a:noFill/>
        </p:spPr>
        <p:txBody>
          <a:bodyPr wrap="square">
            <a:spAutoFit/>
          </a:bodyPr>
          <a:lstStyle/>
          <a:p>
            <a:pPr algn="r">
              <a:lnSpc>
                <a:spcPts val="2250"/>
              </a:lnSpc>
            </a:pPr>
            <a:r>
              <a:rPr lang="en-US" b="1" dirty="0">
                <a:latin typeface="Inter" pitchFamily="34" charset="0"/>
                <a:ea typeface="Inter" pitchFamily="34" charset="-122"/>
                <a:cs typeface="Inter" pitchFamily="34" charset="-120"/>
              </a:rPr>
              <a:t>ML_Group2</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321010"/>
          </a:xfrm>
          <a:prstGeom prst="rect">
            <a:avLst/>
          </a:prstGeom>
        </p:spPr>
      </p:pic>
      <p:sp>
        <p:nvSpPr>
          <p:cNvPr id="3" name="Text 0"/>
          <p:cNvSpPr/>
          <p:nvPr/>
        </p:nvSpPr>
        <p:spPr>
          <a:xfrm>
            <a:off x="793790" y="3930551"/>
            <a:ext cx="6648093" cy="566976"/>
          </a:xfrm>
          <a:prstGeom prst="rect">
            <a:avLst/>
          </a:prstGeom>
          <a:noFill/>
          <a:ln/>
        </p:spPr>
        <p:txBody>
          <a:bodyPr wrap="none" lIns="0" tIns="0" rIns="0" bIns="0" rtlCol="0" anchor="t"/>
          <a:lstStyle/>
          <a:p>
            <a:pPr marL="0" indent="0" algn="l">
              <a:lnSpc>
                <a:spcPts val="4450"/>
              </a:lnSpc>
              <a:buNone/>
            </a:pPr>
            <a:r>
              <a:rPr lang="en-US" sz="3550" dirty="0">
                <a:solidFill>
                  <a:srgbClr val="EFD5FA"/>
                </a:solidFill>
                <a:latin typeface="Instrument Sans Medium" pitchFamily="34" charset="0"/>
                <a:ea typeface="Instrument Sans Medium" pitchFamily="34" charset="-122"/>
                <a:cs typeface="Instrument Sans Medium" pitchFamily="34" charset="-120"/>
              </a:rPr>
              <a:t>Next Steps: The KNN Algorithm</a:t>
            </a:r>
            <a:endParaRPr lang="en-US" sz="3550" dirty="0"/>
          </a:p>
        </p:txBody>
      </p:sp>
      <p:sp>
        <p:nvSpPr>
          <p:cNvPr id="4" name="Text 1"/>
          <p:cNvSpPr/>
          <p:nvPr/>
        </p:nvSpPr>
        <p:spPr>
          <a:xfrm>
            <a:off x="793790" y="4640960"/>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With our EDA complete, we're ready to apply the K-Nearest Neighbours (KNN) algorithm. KNN will use these observed patterns to predict whether a new reservation is likely to be cancelled. It's like finding the 'nearest neighbours' in our data to make an informed decision.</a:t>
            </a:r>
            <a:endParaRPr lang="en-US" sz="1750" dirty="0"/>
          </a:p>
        </p:txBody>
      </p:sp>
      <p:sp>
        <p:nvSpPr>
          <p:cNvPr id="5" name="Text 2"/>
          <p:cNvSpPr/>
          <p:nvPr/>
        </p:nvSpPr>
        <p:spPr>
          <a:xfrm>
            <a:off x="793789" y="587310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Our next step will involve building and evaluating the KNN model, refining our predictions, and ultimately providing actionable insights for hotel management.</a:t>
            </a:r>
            <a:endParaRPr lang="en-US" sz="1750" dirty="0"/>
          </a:p>
        </p:txBody>
      </p:sp>
      <p:sp>
        <p:nvSpPr>
          <p:cNvPr id="6" name="Rectangle 5">
            <a:extLst>
              <a:ext uri="{FF2B5EF4-FFF2-40B4-BE49-F238E27FC236}">
                <a16:creationId xmlns:a16="http://schemas.microsoft.com/office/drawing/2014/main" id="{194A731C-3C20-C91B-FB94-1F1D2ED9D230}"/>
              </a:ext>
            </a:extLst>
          </p:cNvPr>
          <p:cNvSpPr/>
          <p:nvPr/>
        </p:nvSpPr>
        <p:spPr>
          <a:xfrm>
            <a:off x="12799546" y="7708489"/>
            <a:ext cx="1741643" cy="420750"/>
          </a:xfrm>
          <a:prstGeom prst="rect">
            <a:avLst/>
          </a:prstGeom>
          <a:solidFill>
            <a:srgbClr val="EFD5F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3E6AC55-DA4C-5638-CE8A-1BA66536C792}"/>
              </a:ext>
            </a:extLst>
          </p:cNvPr>
          <p:cNvSpPr txBox="1"/>
          <p:nvPr/>
        </p:nvSpPr>
        <p:spPr>
          <a:xfrm>
            <a:off x="7025268" y="7725538"/>
            <a:ext cx="7315200" cy="373244"/>
          </a:xfrm>
          <a:prstGeom prst="rect">
            <a:avLst/>
          </a:prstGeom>
          <a:noFill/>
        </p:spPr>
        <p:txBody>
          <a:bodyPr wrap="square">
            <a:spAutoFit/>
          </a:bodyPr>
          <a:lstStyle/>
          <a:p>
            <a:pPr algn="r">
              <a:lnSpc>
                <a:spcPts val="2250"/>
              </a:lnSpc>
            </a:pPr>
            <a:r>
              <a:rPr lang="en-US" b="1" dirty="0">
                <a:latin typeface="Inter" pitchFamily="34" charset="0"/>
                <a:ea typeface="Inter" pitchFamily="34" charset="-122"/>
                <a:cs typeface="Inter" pitchFamily="34" charset="-120"/>
              </a:rPr>
              <a:t>ML_Group2</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TotalTime>
  <Words>679</Words>
  <Application>Microsoft Office PowerPoint</Application>
  <PresentationFormat>Custom</PresentationFormat>
  <Paragraphs>66</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Inter</vt:lpstr>
      <vt:lpstr>Arial</vt:lpstr>
      <vt:lpstr>Instrument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Carol Nasser</dc:creator>
  <cp:lastModifiedBy>Carol Nasser</cp:lastModifiedBy>
  <cp:revision>2</cp:revision>
  <dcterms:created xsi:type="dcterms:W3CDTF">2025-07-02T09:16:24Z</dcterms:created>
  <dcterms:modified xsi:type="dcterms:W3CDTF">2025-07-02T10:41:32Z</dcterms:modified>
</cp:coreProperties>
</file>